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8" r:id="rId2"/>
  </p:sldMasterIdLst>
  <p:sldIdLst>
    <p:sldId id="271" r:id="rId3"/>
    <p:sldId id="266" r:id="rId4"/>
    <p:sldId id="269" r:id="rId5"/>
    <p:sldId id="267" r:id="rId6"/>
    <p:sldId id="268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 varScale="1">
        <p:scale>
          <a:sx n="58" d="100"/>
          <a:sy n="58" d="100"/>
        </p:scale>
        <p:origin x="50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CC76-4B69-40B8-806F-E945AB1B0D7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E446-CD96-4BC8-BDF7-EC6997FD50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CC76-4B69-40B8-806F-E945AB1B0D7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E446-CD96-4BC8-BDF7-EC6997FD50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CC76-4B69-40B8-806F-E945AB1B0D7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E446-CD96-4BC8-BDF7-EC6997FD50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CC76-4B69-40B8-806F-E945AB1B0D7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E446-CD96-4BC8-BDF7-EC6997FD50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CC76-4B69-40B8-806F-E945AB1B0D7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E446-CD96-4BC8-BDF7-EC6997FD50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CC76-4B69-40B8-806F-E945AB1B0D7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E446-CD96-4BC8-BDF7-EC6997FD50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CC76-4B69-40B8-806F-E945AB1B0D7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E446-CD96-4BC8-BDF7-EC6997FD50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CC76-4B69-40B8-806F-E945AB1B0D7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E446-CD96-4BC8-BDF7-EC6997FD50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CC76-4B69-40B8-806F-E945AB1B0D7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E446-CD96-4BC8-BDF7-EC6997FD50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083" y="271464"/>
            <a:ext cx="9921308" cy="103392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7205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1857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857" y="271465"/>
            <a:ext cx="9770943" cy="112851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58009"/>
            <a:ext cx="5181600" cy="421895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58009"/>
            <a:ext cx="5181600" cy="421895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389" y="195493"/>
            <a:ext cx="9740999" cy="120448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145" y="271464"/>
            <a:ext cx="9858246" cy="11726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0449" y="2123659"/>
            <a:ext cx="6172200" cy="3811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212365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727901" y="375010"/>
            <a:ext cx="101403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126" y="195493"/>
            <a:ext cx="9600674" cy="1008994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2077278"/>
            <a:ext cx="6172200" cy="378377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9117" y="207727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7901" y="271465"/>
            <a:ext cx="9801490" cy="1021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20695"/>
            <a:ext cx="10515600" cy="4593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E5579-C6A1-4586-999E-175B73E304BA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ACC76-4B69-40B8-806F-E945AB1B0D7E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4E446-CD96-4BC8-BDF7-EC6997FD50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D23CD3-6DDF-48D6-9721-C09F4D47F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400" dirty="0"/>
              <a:t>Guangzhou Section Jt. Chapter, EMC27/AP03</a:t>
            </a:r>
            <a:br>
              <a:rPr lang="en-US" altLang="zh-CN" sz="4400" dirty="0"/>
            </a:b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483ED1-1C1E-4651-8F11-559C08F04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695"/>
            <a:ext cx="10515600" cy="3714876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Chair: Dr./Prof. Lie Liu</a:t>
            </a:r>
          </a:p>
          <a:p>
            <a:r>
              <a:rPr lang="en-US" altLang="zh-CN" dirty="0"/>
              <a:t>Vice Chair: Dr. Tian Zhou</a:t>
            </a:r>
          </a:p>
          <a:p>
            <a:r>
              <a:rPr lang="en-US" altLang="zh-CN" dirty="0"/>
              <a:t>Secretary : Mr. Nan Li and Mr. </a:t>
            </a:r>
            <a:r>
              <a:rPr lang="en-US" altLang="zh-CN" dirty="0" err="1"/>
              <a:t>Jiyu</a:t>
            </a:r>
            <a:r>
              <a:rPr lang="en-US" altLang="zh-CN" dirty="0"/>
              <a:t> Wu</a:t>
            </a:r>
          </a:p>
          <a:p>
            <a:r>
              <a:rPr lang="en-US" altLang="zh-CN" dirty="0"/>
              <a:t>Term: from Dec. 2019 to Dec. 2020</a:t>
            </a:r>
          </a:p>
          <a:p>
            <a:r>
              <a:rPr lang="en-US" altLang="zh-CN" dirty="0"/>
              <a:t>Around 30 Members </a:t>
            </a:r>
          </a:p>
          <a:p>
            <a:endParaRPr lang="en-US" altLang="zh-CN" dirty="0"/>
          </a:p>
          <a:p>
            <a:endParaRPr lang="en-US" altLang="zh-CN" dirty="0"/>
          </a:p>
          <a:p>
            <a:pPr marL="0" indent="0" algn="r">
              <a:buNone/>
            </a:pPr>
            <a:r>
              <a:rPr lang="en-US" altLang="zh-CN" dirty="0"/>
              <a:t>Prepared by </a:t>
            </a:r>
            <a:r>
              <a:rPr lang="en-US" altLang="zh-CN" b="1" dirty="0"/>
              <a:t>L. Liu</a:t>
            </a:r>
            <a:r>
              <a:rPr lang="en-US" altLang="zh-CN" dirty="0"/>
              <a:t>, liulie_leo@hotmail.com</a:t>
            </a:r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671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60C86D-A7A9-4E2C-9343-1696CAE3CF61}"/>
              </a:ext>
            </a:extLst>
          </p:cNvPr>
          <p:cNvSpPr txBox="1">
            <a:spLocks/>
          </p:cNvSpPr>
          <p:nvPr/>
        </p:nvSpPr>
        <p:spPr>
          <a:xfrm>
            <a:off x="1780881" y="125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/>
              <a:t>Guangzhou Section Jt. </a:t>
            </a:r>
            <a:r>
              <a:rPr lang="en-US" sz="4000" dirty="0"/>
              <a:t>Chapter, EMC27/AP03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357403-5005-4759-8CD8-389D18143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63" y="1936755"/>
            <a:ext cx="5539199" cy="348319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Establishment of </a:t>
            </a:r>
            <a:r>
              <a:rPr lang="en-US" altLang="zh-CN" dirty="0"/>
              <a:t>the joint Chapter at General Test systems in Shenzhen, one and half years before. No EMC chapter in Bay area before! 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Welcome speech by Chair</a:t>
            </a:r>
          </a:p>
          <a:p>
            <a:pPr>
              <a:buFontTx/>
              <a:buChar char="-"/>
            </a:pPr>
            <a:r>
              <a:rPr lang="en-US" dirty="0"/>
              <a:t>Ice-breaking </a:t>
            </a:r>
          </a:p>
          <a:p>
            <a:pPr>
              <a:buFontTx/>
              <a:buChar char="-"/>
            </a:pPr>
            <a:r>
              <a:rPr lang="en-US" dirty="0"/>
              <a:t>Election of executive committee, including vice </a:t>
            </a:r>
            <a:r>
              <a:rPr lang="en-US" altLang="zh-CN" dirty="0"/>
              <a:t>chair</a:t>
            </a:r>
            <a:r>
              <a:rPr lang="zh-CN" altLang="en-US" dirty="0"/>
              <a:t>，</a:t>
            </a:r>
            <a:r>
              <a:rPr lang="en-US" altLang="zh-CN" dirty="0"/>
              <a:t>secretary and treasurer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FCAA5E7-5895-4DE9-A3D8-B34D9221F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70" y="1895675"/>
            <a:ext cx="5958502" cy="397586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57C519E-E78B-4692-93D4-1CE957ABEC7D}"/>
              </a:ext>
            </a:extLst>
          </p:cNvPr>
          <p:cNvSpPr txBox="1"/>
          <p:nvPr/>
        </p:nvSpPr>
        <p:spPr>
          <a:xfrm>
            <a:off x="10204704" y="5419945"/>
            <a:ext cx="1801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Dec. 15, 2018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60C86D-A7A9-4E2C-9343-1696CAE3CF61}"/>
              </a:ext>
            </a:extLst>
          </p:cNvPr>
          <p:cNvSpPr txBox="1">
            <a:spLocks/>
          </p:cNvSpPr>
          <p:nvPr/>
        </p:nvSpPr>
        <p:spPr>
          <a:xfrm>
            <a:off x="1780881" y="1256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/>
              <a:t>Guangzhou Section Jt. </a:t>
            </a:r>
            <a:r>
              <a:rPr lang="en-US" sz="4000" dirty="0"/>
              <a:t>Chapter, EMC27/AP03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57C519E-E78B-4692-93D4-1CE957ABEC7D}"/>
              </a:ext>
            </a:extLst>
          </p:cNvPr>
          <p:cNvSpPr txBox="1"/>
          <p:nvPr/>
        </p:nvSpPr>
        <p:spPr>
          <a:xfrm>
            <a:off x="10204704" y="5419945"/>
            <a:ext cx="1801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Dec. 15, 2018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6115B3-2B2F-4D8E-8561-843B09C84ADC}"/>
              </a:ext>
            </a:extLst>
          </p:cNvPr>
          <p:cNvSpPr txBox="1">
            <a:spLocks/>
          </p:cNvSpPr>
          <p:nvPr/>
        </p:nvSpPr>
        <p:spPr>
          <a:xfrm>
            <a:off x="484412" y="1869608"/>
            <a:ext cx="6705600" cy="15593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Hold a seminar on “5G OTA, EMC and Advanced Wireless Communication Technologies” on June 29,  2019, Four talks was given by Dr. Yihong </a:t>
            </a:r>
            <a:r>
              <a:rPr lang="en-US" altLang="zh-CN" dirty="0"/>
              <a:t>Qi, Dr. </a:t>
            </a:r>
            <a:r>
              <a:rPr lang="en-US" altLang="zh-CN" dirty="0" err="1"/>
              <a:t>Anping</a:t>
            </a:r>
            <a:r>
              <a:rPr lang="en-US" altLang="zh-CN" dirty="0"/>
              <a:t> Zhao, Dr. Tian Zhou and Mr. Nan Li</a:t>
            </a:r>
            <a:endParaRPr 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E51C433-48E7-4147-8441-A79C7925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22" y="1958028"/>
            <a:ext cx="4670181" cy="306725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8E4CFC-2CF7-40E6-B9EB-6A35DBCFDDFD}"/>
              </a:ext>
            </a:extLst>
          </p:cNvPr>
          <p:cNvSpPr txBox="1"/>
          <p:nvPr/>
        </p:nvSpPr>
        <p:spPr>
          <a:xfrm>
            <a:off x="10386235" y="4612106"/>
            <a:ext cx="1801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June 29, 2019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E503BDA-69A3-491B-807E-CAED7DD9B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" y="3736171"/>
            <a:ext cx="4678581" cy="31218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7EE94E8-E3AD-47F3-9F8D-20F964967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25" y="3736170"/>
            <a:ext cx="4678582" cy="312183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EEB2922-B9E3-479C-8989-E3B6720A6AE8}"/>
              </a:ext>
            </a:extLst>
          </p:cNvPr>
          <p:cNvSpPr txBox="1"/>
          <p:nvPr/>
        </p:nvSpPr>
        <p:spPr>
          <a:xfrm>
            <a:off x="8086336" y="6424863"/>
            <a:ext cx="1801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June 29, 2019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F41C332-93FA-497A-A6C0-AA73835E442C}"/>
              </a:ext>
            </a:extLst>
          </p:cNvPr>
          <p:cNvSpPr txBox="1"/>
          <p:nvPr/>
        </p:nvSpPr>
        <p:spPr>
          <a:xfrm>
            <a:off x="3407755" y="6439238"/>
            <a:ext cx="1801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June 29, 2019</a:t>
            </a:r>
          </a:p>
        </p:txBody>
      </p:sp>
    </p:spTree>
    <p:extLst>
      <p:ext uri="{BB962C8B-B14F-4D97-AF65-F5344CB8AC3E}">
        <p14:creationId xmlns:p14="http://schemas.microsoft.com/office/powerpoint/2010/main" val="73883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58D47A1-184F-4182-95C3-00A42CAAD8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8083" y="375159"/>
            <a:ext cx="9921308" cy="1033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/>
              <a:t>Guangzhou Section Jt. </a:t>
            </a:r>
            <a:r>
              <a:rPr lang="en-US" sz="4000" dirty="0"/>
              <a:t>Chapter, EMC27/AP03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B905DC-BC8E-4258-92F3-36E793B5C0FD}"/>
              </a:ext>
            </a:extLst>
          </p:cNvPr>
          <p:cNvSpPr txBox="1">
            <a:spLocks/>
          </p:cNvSpPr>
          <p:nvPr/>
        </p:nvSpPr>
        <p:spPr>
          <a:xfrm>
            <a:off x="484412" y="1869608"/>
            <a:ext cx="5303202" cy="15593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Hold a seminar on “EMC&amp;OTA Test for Intelligent Vehicles” on Dec 07,  2019, four talk was given by Mr. Nan Li,  Dr. Lie Liu, Mr. </a:t>
            </a:r>
            <a:r>
              <a:rPr lang="en-US" dirty="0" err="1"/>
              <a:t>Jiyu</a:t>
            </a:r>
            <a:r>
              <a:rPr lang="en-US" dirty="0"/>
              <a:t> Wu and Mr. </a:t>
            </a:r>
            <a:r>
              <a:rPr lang="en-US" dirty="0" err="1"/>
              <a:t>Xie</a:t>
            </a:r>
            <a:r>
              <a:rPr lang="en-US" dirty="0"/>
              <a:t> (TUV)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8DEE9B4-8A6F-4C49-A727-F9C0807C5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44574"/>
            <a:ext cx="5996787" cy="4497591"/>
          </a:xfrm>
          <a:prstGeom prst="rect">
            <a:avLst/>
          </a:prstGeom>
        </p:spPr>
      </p:pic>
      <p:pic>
        <p:nvPicPr>
          <p:cNvPr id="10" name="图片 9" descr="会议室里的人们&#10;&#10;描述已自动生成">
            <a:extLst>
              <a:ext uri="{FF2B5EF4-FFF2-40B4-BE49-F238E27FC236}">
                <a16:creationId xmlns:a16="http://schemas.microsoft.com/office/drawing/2014/main" id="{AF9F658E-413C-4B43-9265-A7079CD7B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73" y="4192215"/>
            <a:ext cx="3137833" cy="2353375"/>
          </a:xfrm>
          <a:prstGeom prst="rect">
            <a:avLst/>
          </a:prstGeom>
        </p:spPr>
      </p:pic>
      <p:pic>
        <p:nvPicPr>
          <p:cNvPr id="12" name="图片 11" descr="会议室里的人们&#10;&#10;描述已自动生成">
            <a:extLst>
              <a:ext uri="{FF2B5EF4-FFF2-40B4-BE49-F238E27FC236}">
                <a16:creationId xmlns:a16="http://schemas.microsoft.com/office/drawing/2014/main" id="{1FCFE4D9-ECA7-46A0-A33E-35F132CE9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205" y="4191314"/>
            <a:ext cx="3137833" cy="235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7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16C030-6097-4B17-BB2E-C177C278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dirty="0"/>
              <a:t>Summary and Future Works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80B62E-B434-434F-8691-B16DDEA5D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The purpose of our chapter is to provide service to EMC and Wireless communication around </a:t>
            </a:r>
            <a:r>
              <a:rPr lang="en-US" altLang="zh-CN" dirty="0" err="1"/>
              <a:t>Zhujiang</a:t>
            </a:r>
            <a:r>
              <a:rPr lang="en-US" altLang="zh-CN" dirty="0"/>
              <a:t> Bay area, which include Guangzhou, Shenzhen, Zhuhai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few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cities.</a:t>
            </a:r>
          </a:p>
          <a:p>
            <a:r>
              <a:rPr lang="en-US" altLang="zh-CN" dirty="0"/>
              <a:t>Our chapter connects people from different cities by holding seminars, either in-person or virtual one</a:t>
            </a:r>
          </a:p>
          <a:p>
            <a:r>
              <a:rPr lang="en-US" altLang="zh-CN" dirty="0"/>
              <a:t>Our chapter bridges the gap between local society with outside by encourage them to attend annual EMC SI/PI,</a:t>
            </a:r>
            <a:r>
              <a:rPr lang="zh-CN" altLang="en-US" dirty="0"/>
              <a:t> </a:t>
            </a:r>
            <a:r>
              <a:rPr lang="en-US" altLang="zh-CN" dirty="0"/>
              <a:t>AP symposium,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conferences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IEEE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Recruitment of new IEEE members, with emphasis on YP</a:t>
            </a:r>
          </a:p>
          <a:p>
            <a:r>
              <a:rPr lang="en-US" altLang="zh-CN" dirty="0"/>
              <a:t>We have WeChat group with 47 members, will plan more virtual seminars in the future.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316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99786F-44D3-461E-8CDC-DED9E51A8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058D00-906B-4D0B-9320-5894B822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70765"/>
            <a:ext cx="10515600" cy="1584419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dirty="0"/>
              <a:t>Thank! </a:t>
            </a:r>
          </a:p>
          <a:p>
            <a:pPr marL="0" indent="0" algn="ctr">
              <a:buNone/>
            </a:pPr>
            <a:r>
              <a:rPr lang="en-US" altLang="zh-CN" dirty="0"/>
              <a:t>Stay Heathy and Stay Safe!</a:t>
            </a:r>
          </a:p>
          <a:p>
            <a:pPr marL="0" indent="0" algn="ctr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192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361</Words>
  <Application>Microsoft Office PowerPoint</Application>
  <PresentationFormat>宽屏</PresentationFormat>
  <Paragraphs>33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Custom Design</vt:lpstr>
      <vt:lpstr>1_Custom Design</vt:lpstr>
      <vt:lpstr>Guangzhou Section Jt. Chapter, EMC27/AP03 </vt:lpstr>
      <vt:lpstr> </vt:lpstr>
      <vt:lpstr> </vt:lpstr>
      <vt:lpstr>Guangzhou Section Jt. Chapter, EMC27/AP03</vt:lpstr>
      <vt:lpstr>Summary and Future Works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Christy Moeller</dc:creator>
  <cp:lastModifiedBy>Leonardo L.</cp:lastModifiedBy>
  <cp:revision>35</cp:revision>
  <dcterms:created xsi:type="dcterms:W3CDTF">2018-09-01T00:56:00Z</dcterms:created>
  <dcterms:modified xsi:type="dcterms:W3CDTF">2020-08-23T02:58:29Z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